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7031038" cy="101631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3" autoAdjust="0"/>
    <p:restoredTop sz="94660"/>
  </p:normalViewPr>
  <p:slideViewPr>
    <p:cSldViewPr snapToGrid="0">
      <p:cViewPr varScale="1">
        <p:scale>
          <a:sx n="45" d="100"/>
          <a:sy n="45" d="100"/>
        </p:scale>
        <p:origin x="22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4T06:17:26.735"/>
    </inkml:context>
    <inkml:brush xml:id="br0">
      <inkml:brushProperty name="width" value="0.2" units="cm"/>
      <inkml:brushProperty name="height" value="0.4" units="cm"/>
      <inkml:brushProperty name="color" value="#FF00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87 0,'15721'-87'0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B7F21C-C4D9-3436-8E38-7D2CB06A6B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5AE5C88-98C9-5B6D-551F-22F89B5B5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9C9CA0-C642-2C69-9FAA-23FF104B1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81A7C-CC97-4931-AA8B-17E53AE99DB3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74D2C1-7233-959D-BE27-C277B5EE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64FB36-DF8F-CB1F-3359-2B0BF0B84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8ACA-EEB9-43B6-8898-11965453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870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B6C432-DB2D-D7E1-6F24-CB075E98C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F2F7BE-6F6C-F102-F799-00FACF8A1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89D556-6AE2-14A3-211C-31261DFC0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81A7C-CC97-4931-AA8B-17E53AE99DB3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6F436-6D3A-8623-28B7-15A0DE44A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75EF02-6433-213D-F95E-B3CBA64D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8ACA-EEB9-43B6-8898-11965453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154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A4252B-E93E-70C8-D4AF-4A4F967D9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08DEDD7-6693-3DC0-FFB0-60F2B967C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D55C4F-1C35-F7C6-C6C1-D0D10697F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81A7C-CC97-4931-AA8B-17E53AE99DB3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EFFB5F-8EEC-0F87-5393-0FFA2384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641119-A286-2B28-D5CC-88BE0EA33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8ACA-EEB9-43B6-8898-11965453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823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2057B1-6E50-475E-0DA0-B8A7676A7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6B65E7-18C1-0FD7-954A-E7DB107013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8E6B378-A81E-ECDE-0D2A-F1FFD8ABE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03E2557-2FCB-4160-EADF-65A1B55EF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81A7C-CC97-4931-AA8B-17E53AE99DB3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FAA04D1-61A9-5759-DAAA-FAD141011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0E8CDD5-EA93-8134-9C2B-15AEF2E45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8ACA-EEB9-43B6-8898-11965453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124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0F6D0E-37E1-EF6B-D66C-A4C9319B0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29874A6-2C7D-7E24-099B-E5089988B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0023967-F3C9-1576-10E6-496AF7F5C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723B07B-9B74-AE80-4EE7-2FEFCD08F9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168B99A-48B6-9C65-E51F-7A8B88091D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FCB726F-B5A2-399C-6066-C1414CED1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81A7C-CC97-4931-AA8B-17E53AE99DB3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6814C25-8DDA-305F-DF99-E9FCD7204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63C1374-EABA-387B-720C-AD06BFB24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8ACA-EEB9-43B6-8898-11965453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534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CC662B-BC26-45A8-8AA6-56FE7C915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4A89DA0-E2A6-E300-19D5-0C2A324CE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81A7C-CC97-4931-AA8B-17E53AE99DB3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C0F9880-1B76-5198-8B61-4C47DAFFD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7BB9D51-259C-320B-DB56-C1FCA580C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8ACA-EEB9-43B6-8898-11965453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209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D5A5E28-1E54-EDAE-89F3-1AA496B4A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81A7C-CC97-4931-AA8B-17E53AE99DB3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FA2FDA5-0483-6F78-B139-8711E1B16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8CAB9C-181D-0D5A-2084-E36F3C4C7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8ACA-EEB9-43B6-8898-11965453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041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5BE4B4-751C-DCD7-6457-12146D193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307D20-7E2A-2CB1-5E5E-67AFD46F0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BD2E8-BAC1-39CE-22B2-59D308245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7983A54-1DA9-6DF8-7758-D8D6B75EC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81A7C-CC97-4931-AA8B-17E53AE99DB3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2BD865-370E-718A-602D-0CD841AC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FCBD073-3B87-6C48-64A9-FB4732126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8ACA-EEB9-43B6-8898-11965453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862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95D6DF-4435-F4CD-BA5D-937E00016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3FBDD13-D10F-05A2-2CF0-09614AB38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16957F8-AAF7-2899-57E7-F7A938241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89B0CF1-DACB-F77D-3BBC-5C33E7DCC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81A7C-CC97-4931-AA8B-17E53AE99DB3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7A9DA36-F9E5-0B3E-0D8C-0BE4C6FC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938D11-44FC-CEA2-191C-B8B0AF25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8ACA-EEB9-43B6-8898-11965453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52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AC5506-DDDF-DCBC-CDF0-FC61D3719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CA709DD-DD8B-4C81-DF67-C1E1DE9ECE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794353-AE37-E15D-6263-887F5C834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81A7C-CC97-4931-AA8B-17E53AE99DB3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A3CC2F-BF34-7FC9-E556-0960855BB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AC6241A-A2E7-218A-9812-3266D889F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8ACA-EEB9-43B6-8898-11965453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858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D9BAB02-BA3F-9284-E9DE-E33B535AEA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AD59F02-43DC-4744-BE48-CCE5D5C2E6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0BE82D6-28A4-5A65-E4AC-545402592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81A7C-CC97-4931-AA8B-17E53AE99DB3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CD3FFB-D9C3-8D07-03AE-AE57E163C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CE79E7-787F-6E15-CC1D-3E3559CF0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8ACA-EEB9-43B6-8898-11965453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8289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9686D35-F930-E455-8EBE-C079BD3F1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782035-E4D1-93F1-8F83-A12A9019C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C9C95D4-EB19-5F12-11C0-64AF7A236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81A7C-CC97-4931-AA8B-17E53AE99DB3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F991D0-75BC-BD6F-4D5F-6CDF19A02C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172B1A-0B68-EF0C-FD4B-02C080393F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98ACA-EEB9-43B6-8898-11965453D6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5244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customXml" Target="../ink/ink1.xml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35EDB61-6613-50AE-ECC2-AED6BD5585D2}"/>
              </a:ext>
            </a:extLst>
          </p:cNvPr>
          <p:cNvSpPr/>
          <p:nvPr/>
        </p:nvSpPr>
        <p:spPr>
          <a:xfrm>
            <a:off x="330773" y="2479411"/>
            <a:ext cx="5778340" cy="105722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FD1ED5C-2538-6B76-FDD4-477B516C7AC0}"/>
              </a:ext>
            </a:extLst>
          </p:cNvPr>
          <p:cNvSpPr/>
          <p:nvPr/>
        </p:nvSpPr>
        <p:spPr>
          <a:xfrm>
            <a:off x="150916" y="122983"/>
            <a:ext cx="6554325" cy="1547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086CE37-BEAD-F916-708D-A529B53E494C}"/>
              </a:ext>
            </a:extLst>
          </p:cNvPr>
          <p:cNvSpPr txBox="1"/>
          <p:nvPr/>
        </p:nvSpPr>
        <p:spPr>
          <a:xfrm>
            <a:off x="398254" y="1776018"/>
            <a:ext cx="5891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i="1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物価高でも</a:t>
            </a:r>
            <a:r>
              <a:rPr kumimoji="1" lang="ja-JP" altLang="en-US" sz="2800" i="1" dirty="0">
                <a:solidFill>
                  <a:srgbClr val="00B05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栄養</a:t>
            </a:r>
            <a:r>
              <a:rPr kumimoji="1" lang="ja-JP" altLang="en-US" sz="2800" i="1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はしっかりとろう！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A04355F-C523-0D90-880E-1BC18A680CB4}"/>
              </a:ext>
            </a:extLst>
          </p:cNvPr>
          <p:cNvSpPr txBox="1"/>
          <p:nvPr/>
        </p:nvSpPr>
        <p:spPr>
          <a:xfrm>
            <a:off x="51843" y="3583729"/>
            <a:ext cx="6743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コスパが良い　　栄養価の高い食品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B5CB08D-33A3-FBC2-238B-15BE0C3FC05E}"/>
              </a:ext>
            </a:extLst>
          </p:cNvPr>
          <p:cNvSpPr txBox="1"/>
          <p:nvPr/>
        </p:nvSpPr>
        <p:spPr>
          <a:xfrm>
            <a:off x="398254" y="2490297"/>
            <a:ext cx="57731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食品の値上げが続いています。</a:t>
            </a:r>
            <a:br>
              <a:rPr lang="ja-JP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でも、</a:t>
            </a:r>
            <a:r>
              <a:rPr lang="ja-JP" altLang="ja-JP" sz="2000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栄養は減らさない</a:t>
            </a:r>
            <a:r>
              <a:rPr lang="ja-JP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！</a:t>
            </a:r>
            <a:br>
              <a:rPr lang="ja-JP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必要な栄養をとって、元気な体を守りましょう。</a:t>
            </a:r>
            <a:endParaRPr lang="ja-JP" altLang="en-US" sz="2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B6D58FF-383C-2CEE-8709-23D8C875903C}"/>
              </a:ext>
            </a:extLst>
          </p:cNvPr>
          <p:cNvSpPr txBox="1"/>
          <p:nvPr/>
        </p:nvSpPr>
        <p:spPr>
          <a:xfrm>
            <a:off x="150916" y="952240"/>
            <a:ext cx="1824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</a:t>
            </a:r>
            <a:r>
              <a:rPr kumimoji="1" lang="en-US" altLang="ja-JP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kumimoji="1" lang="ja-JP" alt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年秋号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999C566-47B7-EF89-E2CA-7A3252B4D781}"/>
              </a:ext>
            </a:extLst>
          </p:cNvPr>
          <p:cNvGrpSpPr/>
          <p:nvPr/>
        </p:nvGrpSpPr>
        <p:grpSpPr>
          <a:xfrm>
            <a:off x="4768017" y="786864"/>
            <a:ext cx="1600200" cy="635688"/>
            <a:chOff x="0" y="0"/>
            <a:chExt cx="1792605" cy="767080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9BAA3EA3-2E35-65F0-347E-F310746D4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625"/>
              <a:ext cx="719455" cy="7194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テキスト ボックス 4">
              <a:extLst>
                <a:ext uri="{FF2B5EF4-FFF2-40B4-BE49-F238E27FC236}">
                  <a16:creationId xmlns:a16="http://schemas.microsoft.com/office/drawing/2014/main" id="{A71D3C50-002D-66F1-7FF2-9172F1C43976}"/>
                </a:ext>
              </a:extLst>
            </p:cNvPr>
            <p:cNvSpPr txBox="1"/>
            <p:nvPr/>
          </p:nvSpPr>
          <p:spPr>
            <a:xfrm>
              <a:off x="666750" y="0"/>
              <a:ext cx="1125855" cy="71945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buNone/>
              </a:pPr>
              <a:r>
                <a:rPr lang="ja-JP" sz="1050" b="1" kern="100" dirty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過去の</a:t>
              </a:r>
              <a:endParaRPr lang="ja-JP" sz="105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just">
                <a:buNone/>
              </a:pPr>
              <a:r>
                <a:rPr lang="ja-JP" sz="1050" b="1" kern="100" dirty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栄養部だよりはこちら</a:t>
              </a:r>
              <a:endParaRPr lang="ja-JP" sz="105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  <a:p>
              <a:pPr algn="just">
                <a:buNone/>
              </a:pPr>
              <a:r>
                <a:rPr lang="ja-JP" sz="1050" b="1" kern="100" dirty="0">
                  <a:effectLst/>
                  <a:latin typeface="游明朝" panose="02020400000000000000" pitchFamily="18" charset="-128"/>
                  <a:ea typeface="HG丸ｺﾞｼｯｸM-PRO" panose="020F0600000000000000" pitchFamily="50" charset="-128"/>
                  <a:cs typeface="Times New Roman" panose="02020603050405020304" pitchFamily="18" charset="0"/>
                </a:rPr>
                <a:t>⇦</a:t>
              </a:r>
              <a:endParaRPr lang="ja-JP" sz="105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E6DBA27C-AF4C-DF10-63D6-449928D8A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9" y="80703"/>
            <a:ext cx="6743463" cy="64062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46FE51-0267-45C0-DF9E-799E93A8F477}"/>
              </a:ext>
            </a:extLst>
          </p:cNvPr>
          <p:cNvSpPr txBox="1"/>
          <p:nvPr/>
        </p:nvSpPr>
        <p:spPr>
          <a:xfrm>
            <a:off x="1508710" y="737938"/>
            <a:ext cx="34942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spc="150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栄養部だより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FE54C12C-D240-101E-3662-7BA59F5F9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592" y="760155"/>
            <a:ext cx="635088" cy="9104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" name="インク 22">
                <a:extLst>
                  <a:ext uri="{FF2B5EF4-FFF2-40B4-BE49-F238E27FC236}">
                    <a16:creationId xmlns:a16="http://schemas.microsoft.com/office/drawing/2014/main" id="{74CF2AE7-9F03-6368-7B9F-E9123A8B31C0}"/>
                  </a:ext>
                </a:extLst>
              </p14:cNvPr>
              <p14:cNvContentPartPr/>
              <p14:nvPr/>
            </p14:nvContentPartPr>
            <p14:xfrm>
              <a:off x="448833" y="2271987"/>
              <a:ext cx="5660280" cy="31680"/>
            </p14:xfrm>
          </p:contentPart>
        </mc:Choice>
        <mc:Fallback xmlns="">
          <p:pic>
            <p:nvPicPr>
              <p:cNvPr id="23" name="インク 22">
                <a:extLst>
                  <a:ext uri="{FF2B5EF4-FFF2-40B4-BE49-F238E27FC236}">
                    <a16:creationId xmlns:a16="http://schemas.microsoft.com/office/drawing/2014/main" id="{74CF2AE7-9F03-6368-7B9F-E9123A8B31C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2831" y="2199987"/>
                <a:ext cx="5731925" cy="17532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7C074705-B189-252A-9B4D-82A808962DCA}"/>
              </a:ext>
            </a:extLst>
          </p:cNvPr>
          <p:cNvSpPr/>
          <p:nvPr/>
        </p:nvSpPr>
        <p:spPr>
          <a:xfrm>
            <a:off x="448833" y="2466560"/>
            <a:ext cx="5660280" cy="11588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 descr="フクロウ博士のイラスト">
            <a:extLst>
              <a:ext uri="{FF2B5EF4-FFF2-40B4-BE49-F238E27FC236}">
                <a16:creationId xmlns:a16="http://schemas.microsoft.com/office/drawing/2014/main" id="{A2A3A97B-20E1-AA03-5315-7185522C64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0540" y="2476483"/>
            <a:ext cx="999861" cy="1075119"/>
          </a:xfrm>
          <a:prstGeom prst="rect">
            <a:avLst/>
          </a:prstGeom>
        </p:spPr>
      </p:pic>
      <p:graphicFrame>
        <p:nvGraphicFramePr>
          <p:cNvPr id="40" name="表 39">
            <a:extLst>
              <a:ext uri="{FF2B5EF4-FFF2-40B4-BE49-F238E27FC236}">
                <a16:creationId xmlns:a16="http://schemas.microsoft.com/office/drawing/2014/main" id="{16EC7475-C809-8A25-7AA6-8DBB9B17FF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579888"/>
              </p:ext>
            </p:extLst>
          </p:nvPr>
        </p:nvGraphicFramePr>
        <p:xfrm>
          <a:off x="196533" y="4192053"/>
          <a:ext cx="6430264" cy="55401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7566">
                  <a:extLst>
                    <a:ext uri="{9D8B030D-6E8A-4147-A177-3AD203B41FA5}">
                      <a16:colId xmlns:a16="http://schemas.microsoft.com/office/drawing/2014/main" val="1466882002"/>
                    </a:ext>
                  </a:extLst>
                </a:gridCol>
                <a:gridCol w="1607566">
                  <a:extLst>
                    <a:ext uri="{9D8B030D-6E8A-4147-A177-3AD203B41FA5}">
                      <a16:colId xmlns:a16="http://schemas.microsoft.com/office/drawing/2014/main" val="2287511629"/>
                    </a:ext>
                  </a:extLst>
                </a:gridCol>
                <a:gridCol w="1607566">
                  <a:extLst>
                    <a:ext uri="{9D8B030D-6E8A-4147-A177-3AD203B41FA5}">
                      <a16:colId xmlns:a16="http://schemas.microsoft.com/office/drawing/2014/main" val="2695426320"/>
                    </a:ext>
                  </a:extLst>
                </a:gridCol>
                <a:gridCol w="1607566">
                  <a:extLst>
                    <a:ext uri="{9D8B030D-6E8A-4147-A177-3AD203B41FA5}">
                      <a16:colId xmlns:a16="http://schemas.microsoft.com/office/drawing/2014/main" val="2569797042"/>
                    </a:ext>
                  </a:extLst>
                </a:gridCol>
              </a:tblGrid>
              <a:tr h="1358958">
                <a:tc>
                  <a:txBody>
                    <a:bodyPr/>
                    <a:lstStyle/>
                    <a:p>
                      <a:r>
                        <a:rPr kumimoji="1" lang="ja-JP" altLang="en-US" sz="2000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たまご</a:t>
                      </a: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ビタミン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C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を除く、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ビタミンとミネラル類を全て含む！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お餅</a:t>
                      </a: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白米の、約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1.4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倍のエネルギーがとれる！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3724638"/>
                  </a:ext>
                </a:extLst>
              </a:tr>
              <a:tr h="1358958">
                <a:tc>
                  <a:txBody>
                    <a:bodyPr/>
                    <a:lstStyle/>
                    <a:p>
                      <a:r>
                        <a:rPr kumimoji="1" lang="ja-JP" altLang="en-US" sz="2000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鶏むね肉</a:t>
                      </a: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皮も一緒にとれば、エネルギーも！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はるさめ</a:t>
                      </a: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リン・カリウムを抑えながら、エネルギーを補おう！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水分が多いので、和え物や炒め物で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24381557"/>
                  </a:ext>
                </a:extLst>
              </a:tr>
              <a:tr h="1358958">
                <a:tc>
                  <a:txBody>
                    <a:bodyPr/>
                    <a:lstStyle/>
                    <a:p>
                      <a:r>
                        <a:rPr kumimoji="1" lang="ja-JP" altLang="en-US" sz="2000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高野豆腐</a:t>
                      </a: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たんぱく質の他、カルシウム、鉄、亜鉛、マンガン等のミネラルが豊富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納豆</a:t>
                      </a: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鉄や食物繊維が豊富に含まれる！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en-US" altLang="ja-JP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※</a:t>
                      </a:r>
                      <a:r>
                        <a:rPr kumimoji="1" lang="ja-JP" altLang="en-US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ワーファリンを服用中の方は量に注意してください。</a:t>
                      </a:r>
                      <a:endParaRPr kumimoji="1" lang="en-US" altLang="ja-JP" b="1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3509399"/>
                  </a:ext>
                </a:extLst>
              </a:tr>
              <a:tr h="1463287">
                <a:tc>
                  <a:txBody>
                    <a:bodyPr/>
                    <a:lstStyle/>
                    <a:p>
                      <a:r>
                        <a:rPr kumimoji="1" lang="ja-JP" altLang="en-US" sz="2000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きのこ</a:t>
                      </a: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食物繊維や水溶性のビタミンが豊富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旬の野菜</a:t>
                      </a:r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も美味しくお手頃！</a:t>
                      </a:r>
                      <a:endParaRPr kumimoji="1" lang="en-US" altLang="ja-JP" sz="16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l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※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食べる量、下処理は管理栄養士の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l"/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指示に合わせましょう。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lnL w="38100" cap="flat" cmpd="sng" algn="ctr">
                      <a:solidFill>
                        <a:srgbClr val="C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8323184"/>
                  </a:ext>
                </a:extLst>
              </a:tr>
            </a:tbl>
          </a:graphicData>
        </a:graphic>
      </p:graphicFrame>
      <p:pic>
        <p:nvPicPr>
          <p:cNvPr id="34" name="図 33" descr="白い卵のイラスト">
            <a:extLst>
              <a:ext uri="{FF2B5EF4-FFF2-40B4-BE49-F238E27FC236}">
                <a16:creationId xmlns:a16="http://schemas.microsoft.com/office/drawing/2014/main" id="{B931285A-CA41-BD17-FCE4-08B9EC8D57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494" y="4361038"/>
            <a:ext cx="1262852" cy="118392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8FE707DC-664F-1ECF-969E-E3B997D3E4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773" y="5867400"/>
            <a:ext cx="1388147" cy="1054773"/>
          </a:xfrm>
          <a:prstGeom prst="rect">
            <a:avLst/>
          </a:prstGeom>
        </p:spPr>
      </p:pic>
      <p:pic>
        <p:nvPicPr>
          <p:cNvPr id="42" name="図 41" descr="高野豆腐のイラスト">
            <a:extLst>
              <a:ext uri="{FF2B5EF4-FFF2-40B4-BE49-F238E27FC236}">
                <a16:creationId xmlns:a16="http://schemas.microsoft.com/office/drawing/2014/main" id="{E58AC5B1-A712-5746-FCE6-429880AE18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3083" y="7199612"/>
            <a:ext cx="1388147" cy="1214629"/>
          </a:xfrm>
          <a:prstGeom prst="rect">
            <a:avLst/>
          </a:prstGeom>
        </p:spPr>
      </p:pic>
      <p:pic>
        <p:nvPicPr>
          <p:cNvPr id="43" name="図 42" descr="しめじのイラスト（茸）">
            <a:extLst>
              <a:ext uri="{FF2B5EF4-FFF2-40B4-BE49-F238E27FC236}">
                <a16:creationId xmlns:a16="http://schemas.microsoft.com/office/drawing/2014/main" id="{70B0E041-7697-4041-2B28-AD95BAC855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1203" y="8932062"/>
            <a:ext cx="793643" cy="720231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FCEDCA7F-D21C-A732-4C3B-64BF365A061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34673" b="7340"/>
          <a:stretch>
            <a:fillRect/>
          </a:stretch>
        </p:blipFill>
        <p:spPr>
          <a:xfrm>
            <a:off x="709439" y="8597520"/>
            <a:ext cx="793643" cy="923079"/>
          </a:xfrm>
          <a:prstGeom prst="rect">
            <a:avLst/>
          </a:prstGeom>
        </p:spPr>
      </p:pic>
      <p:pic>
        <p:nvPicPr>
          <p:cNvPr id="45" name="図 44" descr="えのき茸のイラスト">
            <a:extLst>
              <a:ext uri="{FF2B5EF4-FFF2-40B4-BE49-F238E27FC236}">
                <a16:creationId xmlns:a16="http://schemas.microsoft.com/office/drawing/2014/main" id="{5486894C-8C22-786D-16DA-0F8EA59E26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812152">
            <a:off x="1089175" y="8883364"/>
            <a:ext cx="726209" cy="774623"/>
          </a:xfrm>
          <a:prstGeom prst="rect">
            <a:avLst/>
          </a:prstGeom>
        </p:spPr>
      </p:pic>
      <p:pic>
        <p:nvPicPr>
          <p:cNvPr id="46" name="図 45" descr="焼いた切り餅・角餅のイラスト">
            <a:extLst>
              <a:ext uri="{FF2B5EF4-FFF2-40B4-BE49-F238E27FC236}">
                <a16:creationId xmlns:a16="http://schemas.microsoft.com/office/drawing/2014/main" id="{03F89344-A36F-C46F-373F-FA695DDA33C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69681" y="4361038"/>
            <a:ext cx="1433235" cy="1318576"/>
          </a:xfrm>
          <a:prstGeom prst="rect">
            <a:avLst/>
          </a:prstGeom>
        </p:spPr>
      </p:pic>
      <p:pic>
        <p:nvPicPr>
          <p:cNvPr id="47" name="図 46" descr="春雨のイラスト">
            <a:extLst>
              <a:ext uri="{FF2B5EF4-FFF2-40B4-BE49-F238E27FC236}">
                <a16:creationId xmlns:a16="http://schemas.microsoft.com/office/drawing/2014/main" id="{C1BDD2FB-591D-E89F-330B-732FCDF52F2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001176">
            <a:off x="3702732" y="5790777"/>
            <a:ext cx="1167127" cy="116712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0DCBFD9E-37C5-3A27-29EF-572F1E54FAE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64066" y="3555877"/>
            <a:ext cx="645123" cy="645123"/>
          </a:xfrm>
          <a:prstGeom prst="rect">
            <a:avLst/>
          </a:prstGeom>
        </p:spPr>
      </p:pic>
      <p:pic>
        <p:nvPicPr>
          <p:cNvPr id="2" name="図 1" descr="パック入りの納豆のイラスト">
            <a:extLst>
              <a:ext uri="{FF2B5EF4-FFF2-40B4-BE49-F238E27FC236}">
                <a16:creationId xmlns:a16="http://schemas.microsoft.com/office/drawing/2014/main" id="{B961E974-7E63-15DF-7EA4-89C7F455A4E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57290" y="6988138"/>
            <a:ext cx="1214465" cy="1265067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0AE807-C959-71CA-9657-7B96D3EDEB55}"/>
              </a:ext>
            </a:extLst>
          </p:cNvPr>
          <p:cNvSpPr txBox="1"/>
          <p:nvPr/>
        </p:nvSpPr>
        <p:spPr>
          <a:xfrm>
            <a:off x="3494847" y="9024328"/>
            <a:ext cx="30661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お得な食品を、</a:t>
            </a:r>
            <a:endParaRPr kumimoji="1" lang="en-US" altLang="ja-JP" sz="20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kumimoji="1" lang="ja-JP" altLang="en-US" sz="20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上手に活用しましょう！</a:t>
            </a: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9194B4C2-F23A-4A82-8B20-03D986C6CCAE}"/>
              </a:ext>
            </a:extLst>
          </p:cNvPr>
          <p:cNvCxnSpPr/>
          <p:nvPr/>
        </p:nvCxnSpPr>
        <p:spPr>
          <a:xfrm>
            <a:off x="3429000" y="9033662"/>
            <a:ext cx="319779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9808E63-740E-03D5-98E3-4BB9D0A32C70}"/>
              </a:ext>
            </a:extLst>
          </p:cNvPr>
          <p:cNvSpPr txBox="1"/>
          <p:nvPr/>
        </p:nvSpPr>
        <p:spPr>
          <a:xfrm>
            <a:off x="2716185" y="1409038"/>
            <a:ext cx="135289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医療法人康成会</a:t>
            </a:r>
          </a:p>
        </p:txBody>
      </p:sp>
    </p:spTree>
    <p:extLst>
      <p:ext uri="{BB962C8B-B14F-4D97-AF65-F5344CB8AC3E}">
        <p14:creationId xmlns:p14="http://schemas.microsoft.com/office/powerpoint/2010/main" val="16159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B41213B9-F240-3E95-5A33-ADF256A067B4}"/>
              </a:ext>
            </a:extLst>
          </p:cNvPr>
          <p:cNvSpPr/>
          <p:nvPr/>
        </p:nvSpPr>
        <p:spPr>
          <a:xfrm>
            <a:off x="3741490" y="7848599"/>
            <a:ext cx="2709041" cy="1019175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61764BD-A7BD-87D1-0AE5-0E7007B57E3F}"/>
              </a:ext>
            </a:extLst>
          </p:cNvPr>
          <p:cNvSpPr txBox="1"/>
          <p:nvPr/>
        </p:nvSpPr>
        <p:spPr>
          <a:xfrm>
            <a:off x="164339" y="9242864"/>
            <a:ext cx="6670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毎日の食事で元気な体をつくりましょう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C8B5127-1977-515C-EF3B-28E58E403630}"/>
              </a:ext>
            </a:extLst>
          </p:cNvPr>
          <p:cNvSpPr txBox="1"/>
          <p:nvPr/>
        </p:nvSpPr>
        <p:spPr>
          <a:xfrm>
            <a:off x="1248862" y="2038575"/>
            <a:ext cx="1466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i="1" dirty="0">
                <a:solidFill>
                  <a:schemeClr val="bg1"/>
                </a:solidFill>
              </a:rPr>
              <a:t>イメージ</a:t>
            </a: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717EE29E-E61D-FBA2-A7B3-F597819A4F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401155"/>
              </p:ext>
            </p:extLst>
          </p:nvPr>
        </p:nvGraphicFramePr>
        <p:xfrm>
          <a:off x="4604672" y="3265479"/>
          <a:ext cx="1845860" cy="1877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2930">
                  <a:extLst>
                    <a:ext uri="{9D8B030D-6E8A-4147-A177-3AD203B41FA5}">
                      <a16:colId xmlns:a16="http://schemas.microsoft.com/office/drawing/2014/main" val="1735055630"/>
                    </a:ext>
                  </a:extLst>
                </a:gridCol>
                <a:gridCol w="922930">
                  <a:extLst>
                    <a:ext uri="{9D8B030D-6E8A-4147-A177-3AD203B41FA5}">
                      <a16:colId xmlns:a16="http://schemas.microsoft.com/office/drawing/2014/main" val="3011074240"/>
                    </a:ext>
                  </a:extLst>
                </a:gridCol>
              </a:tblGrid>
              <a:tr h="268210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エネルギー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180kcal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589083"/>
                  </a:ext>
                </a:extLst>
              </a:tr>
              <a:tr h="268210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水分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101g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096304"/>
                  </a:ext>
                </a:extLst>
              </a:tr>
              <a:tr h="268210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たんぱく質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9.4g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627669"/>
                  </a:ext>
                </a:extLst>
              </a:tr>
              <a:tr h="268210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カリウム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219mg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553086"/>
                  </a:ext>
                </a:extLst>
              </a:tr>
              <a:tr h="268210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カルシウム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33mg</a:t>
                      </a:r>
                      <a:endParaRPr kumimoji="1" lang="ja-JP" altLang="en-US" sz="105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654230"/>
                  </a:ext>
                </a:extLst>
              </a:tr>
              <a:tr h="268210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リン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66mg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87982"/>
                  </a:ext>
                </a:extLst>
              </a:tr>
              <a:tr h="268210">
                <a:tc>
                  <a:txBody>
                    <a:bodyPr/>
                    <a:lstStyle/>
                    <a:p>
                      <a:r>
                        <a:rPr kumimoji="1" lang="ja-JP" altLang="en-US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食塩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0.8g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388071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2BE54B-187A-C0FF-7CFF-F8174A20CB56}"/>
              </a:ext>
            </a:extLst>
          </p:cNvPr>
          <p:cNvSpPr txBox="1"/>
          <p:nvPr/>
        </p:nvSpPr>
        <p:spPr>
          <a:xfrm>
            <a:off x="4494253" y="2884116"/>
            <a:ext cx="2160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〇栄養量（</a:t>
            </a:r>
            <a:r>
              <a:rPr kumimoji="1" lang="en-US" altLang="ja-JP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1</a:t>
            </a:r>
            <a:r>
              <a:rPr kumimoji="1" lang="ja-JP" alt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人分）</a:t>
            </a: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B6679FC5-169C-2E2E-17C4-C881E46412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957356"/>
              </p:ext>
            </p:extLst>
          </p:nvPr>
        </p:nvGraphicFramePr>
        <p:xfrm>
          <a:off x="371373" y="3253448"/>
          <a:ext cx="3638970" cy="192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5955">
                  <a:extLst>
                    <a:ext uri="{9D8B030D-6E8A-4147-A177-3AD203B41FA5}">
                      <a16:colId xmlns:a16="http://schemas.microsoft.com/office/drawing/2014/main" val="3587889086"/>
                    </a:ext>
                  </a:extLst>
                </a:gridCol>
                <a:gridCol w="1713015">
                  <a:extLst>
                    <a:ext uri="{9D8B030D-6E8A-4147-A177-3AD203B41FA5}">
                      <a16:colId xmlns:a16="http://schemas.microsoft.com/office/drawing/2014/main" val="1280987897"/>
                    </a:ext>
                  </a:extLst>
                </a:gridCol>
              </a:tblGrid>
              <a:tr h="255397"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ごぼう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………………10g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片栗粉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………</a:t>
                      </a: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小さじ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000966"/>
                  </a:ext>
                </a:extLst>
              </a:tr>
              <a:tr h="255397"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にんじん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……………10g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焼きのり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1684294"/>
                  </a:ext>
                </a:extLst>
              </a:tr>
              <a:tr h="255397"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長ネギ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………………10g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油</a:t>
                      </a:r>
                      <a:r>
                        <a:rPr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……</a:t>
                      </a:r>
                      <a:r>
                        <a:rPr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小さじ</a:t>
                      </a:r>
                      <a:r>
                        <a:rPr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</a:t>
                      </a:r>
                      <a:r>
                        <a:rPr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と</a:t>
                      </a:r>
                      <a:r>
                        <a:rPr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1/2</a:t>
                      </a:r>
                      <a:endParaRPr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064932"/>
                  </a:ext>
                </a:extLst>
              </a:tr>
              <a:tr h="255397"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しょうが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……………</a:t>
                      </a: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少々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 algn="dist">
                        <a:buFont typeface="+mj-lt"/>
                        <a:buNone/>
                        <a:tabLst>
                          <a:tab pos="628650" algn="l"/>
                        </a:tabLst>
                      </a:pP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  しょうゆ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…</a:t>
                      </a: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小さじ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</a:t>
                      </a:r>
                    </a:p>
                    <a:p>
                      <a:pPr marL="0" indent="0" algn="dist">
                        <a:buFont typeface="+mj-lt"/>
                        <a:buNone/>
                        <a:tabLst>
                          <a:tab pos="628650" algn="l"/>
                        </a:tabLst>
                      </a:pP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   みりん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…</a:t>
                      </a: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小さじ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1</a:t>
                      </a:r>
                    </a:p>
                    <a:p>
                      <a:pPr marL="0" indent="0" algn="dist">
                        <a:buFont typeface="+mj-lt"/>
                        <a:buNone/>
                        <a:tabLst>
                          <a:tab pos="628650" algn="l"/>
                        </a:tabLst>
                      </a:pPr>
                      <a:endParaRPr kumimoji="1" lang="en-US" altLang="ja-JP" sz="11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indent="0" algn="l">
                        <a:buFont typeface="+mj-lt"/>
                        <a:buNone/>
                        <a:tabLst>
                          <a:tab pos="628650" algn="l"/>
                        </a:tabLst>
                      </a:pP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★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A</a:t>
                      </a: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は混ぜ合わせておいてください。</a:t>
                      </a:r>
                      <a:endParaRPr kumimoji="1" lang="en-US" altLang="ja-JP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416237"/>
                  </a:ext>
                </a:extLst>
              </a:tr>
              <a:tr h="255397"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はるさめ（乾燥）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…20g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387505"/>
                  </a:ext>
                </a:extLst>
              </a:tr>
              <a:tr h="255397"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鶏ひき肉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……………80g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77023"/>
                  </a:ext>
                </a:extLst>
              </a:tr>
              <a:tr h="255397">
                <a:tc>
                  <a:txBody>
                    <a:bodyPr/>
                    <a:lstStyle/>
                    <a:p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しょうゆ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……</a:t>
                      </a: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小さじ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2/3</a:t>
                      </a:r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089029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BD799B-908A-31EE-8AF7-4D3D87D408DD}"/>
              </a:ext>
            </a:extLst>
          </p:cNvPr>
          <p:cNvSpPr txBox="1"/>
          <p:nvPr/>
        </p:nvSpPr>
        <p:spPr>
          <a:xfrm>
            <a:off x="233164" y="2848323"/>
            <a:ext cx="1998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〇材料（</a:t>
            </a:r>
            <a:r>
              <a:rPr kumimoji="1" lang="en-US" altLang="ja-JP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</a:t>
            </a:r>
            <a:r>
              <a:rPr lang="ja-JP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人分</a:t>
            </a:r>
            <a:r>
              <a:rPr kumimoji="1" lang="ja-JP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）</a:t>
            </a: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23F87B06-761E-2812-074B-99E1D962F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50540"/>
              </p:ext>
            </p:extLst>
          </p:nvPr>
        </p:nvGraphicFramePr>
        <p:xfrm>
          <a:off x="352400" y="5650797"/>
          <a:ext cx="6098131" cy="343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72862">
                  <a:extLst>
                    <a:ext uri="{9D8B030D-6E8A-4147-A177-3AD203B41FA5}">
                      <a16:colId xmlns:a16="http://schemas.microsoft.com/office/drawing/2014/main" val="42931565"/>
                    </a:ext>
                  </a:extLst>
                </a:gridCol>
                <a:gridCol w="3025269">
                  <a:extLst>
                    <a:ext uri="{9D8B030D-6E8A-4147-A177-3AD203B41FA5}">
                      <a16:colId xmlns:a16="http://schemas.microsoft.com/office/drawing/2014/main" val="3476881607"/>
                    </a:ext>
                  </a:extLst>
                </a:gridCol>
              </a:tblGrid>
              <a:tr h="171546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①ごぼうとにんじんは、みじん切りにしてしばらく水にさらし、ざるにとって水気を切る。長ネギとしょうがは、みじん切りにする。春雨は、湯に戻して短めに切る。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②ボールに①、鶏ひき肉、しょうゆ、片栗粉を入れて粘り気が出るまでこねる。食べやすいサイズに成形する。焼き海苔を両面挟むように乗せる。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467495"/>
                  </a:ext>
                </a:extLst>
              </a:tr>
              <a:tr h="1715460">
                <a:tc>
                  <a:txBody>
                    <a:bodyPr/>
                    <a:lstStyle/>
                    <a:p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③フライパンで油をあたためて、弱火～中火で焼く。香ばしい焼き色が付いたら裏返して焼き、蓋をして</a:t>
                      </a:r>
                      <a:r>
                        <a:rPr kumimoji="1" lang="en-US" altLang="ja-JP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2</a:t>
                      </a: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～</a:t>
                      </a:r>
                      <a:r>
                        <a:rPr kumimoji="1" lang="en-US" altLang="ja-JP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</a:t>
                      </a: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分蒸し焼きにする。最後に</a:t>
                      </a:r>
                      <a:r>
                        <a:rPr kumimoji="1" lang="en-US" altLang="ja-JP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A</a:t>
                      </a:r>
                      <a:r>
                        <a:rPr kumimoji="1" lang="ja-JP" altLang="en-US" sz="14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を回し入れ味付けをする。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4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5538515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C05F568-4116-EDEF-FC6C-C2531CFE0274}"/>
              </a:ext>
            </a:extLst>
          </p:cNvPr>
          <p:cNvSpPr txBox="1"/>
          <p:nvPr/>
        </p:nvSpPr>
        <p:spPr>
          <a:xfrm>
            <a:off x="189840" y="5250687"/>
            <a:ext cx="1202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〇作り方</a:t>
            </a:r>
            <a:endParaRPr kumimoji="1" lang="ja-JP" altLang="en-US" sz="2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B705DDF-2211-CA20-747D-B8D372318F56}"/>
              </a:ext>
            </a:extLst>
          </p:cNvPr>
          <p:cNvSpPr txBox="1"/>
          <p:nvPr/>
        </p:nvSpPr>
        <p:spPr>
          <a:xfrm>
            <a:off x="3865316" y="8009746"/>
            <a:ext cx="2486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春雨でボリューム感を出しています。</a:t>
            </a:r>
          </a:p>
        </p:txBody>
      </p:sp>
      <p:pic>
        <p:nvPicPr>
          <p:cNvPr id="15" name="Picture 2" descr="「ポイント」のマーク">
            <a:extLst>
              <a:ext uri="{FF2B5EF4-FFF2-40B4-BE49-F238E27FC236}">
                <a16:creationId xmlns:a16="http://schemas.microsoft.com/office/drawing/2014/main" id="{3C6BC3B9-ED5A-9C4F-1D6A-D973EB00E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801" y="7411757"/>
            <a:ext cx="929274" cy="65513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料理をする猫のキャラクターのイラスト">
            <a:extLst>
              <a:ext uri="{FF2B5EF4-FFF2-40B4-BE49-F238E27FC236}">
                <a16:creationId xmlns:a16="http://schemas.microsoft.com/office/drawing/2014/main" id="{FDCECC50-F26D-0CD1-92BD-3E754A58A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632" y="1490482"/>
            <a:ext cx="1122846" cy="135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2B1B218-7E13-6FDA-FBF9-CD858A3F7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60" y="148805"/>
            <a:ext cx="3224032" cy="13182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FCBAC0A-1998-F2C9-4866-E5487E12FFC0}"/>
              </a:ext>
            </a:extLst>
          </p:cNvPr>
          <p:cNvSpPr txBox="1"/>
          <p:nvPr/>
        </p:nvSpPr>
        <p:spPr>
          <a:xfrm>
            <a:off x="435291" y="643519"/>
            <a:ext cx="3019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鶏つくねの磯辺焼き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2CFF8DA8-E8D5-F03B-E358-1DE16CEF6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6399" y="1636914"/>
            <a:ext cx="1716433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9" name="テキスト ボックス 1028">
            <a:extLst>
              <a:ext uri="{FF2B5EF4-FFF2-40B4-BE49-F238E27FC236}">
                <a16:creationId xmlns:a16="http://schemas.microsoft.com/office/drawing/2014/main" id="{554BA5B0-66AD-EA3E-630D-CFF573BFA4D8}"/>
              </a:ext>
            </a:extLst>
          </p:cNvPr>
          <p:cNvSpPr txBox="1"/>
          <p:nvPr/>
        </p:nvSpPr>
        <p:spPr>
          <a:xfrm>
            <a:off x="589747" y="1913767"/>
            <a:ext cx="1641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作ってみよう！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E38C189-2D32-6E78-08CE-2F95FFCF59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307" y="293892"/>
            <a:ext cx="2074858" cy="24290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左中かっこ 9">
            <a:extLst>
              <a:ext uri="{FF2B5EF4-FFF2-40B4-BE49-F238E27FC236}">
                <a16:creationId xmlns:a16="http://schemas.microsoft.com/office/drawing/2014/main" id="{5AF6BC08-8FFC-2875-FB30-B35D9FFD0B1C}"/>
              </a:ext>
            </a:extLst>
          </p:cNvPr>
          <p:cNvSpPr/>
          <p:nvPr/>
        </p:nvSpPr>
        <p:spPr>
          <a:xfrm>
            <a:off x="2474500" y="4143688"/>
            <a:ext cx="45719" cy="329184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A1D956D-A1F0-3AF7-158A-641662CFD5DA}"/>
              </a:ext>
            </a:extLst>
          </p:cNvPr>
          <p:cNvSpPr txBox="1"/>
          <p:nvPr/>
        </p:nvSpPr>
        <p:spPr>
          <a:xfrm>
            <a:off x="2247831" y="4172892"/>
            <a:ext cx="262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3147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</TotalTime>
  <Words>427</Words>
  <Application>Microsoft Office PowerPoint</Application>
  <PresentationFormat>A4 210 x 297 mm</PresentationFormat>
  <Paragraphs>71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HGP創英角ﾎﾟｯﾌﾟ体</vt:lpstr>
      <vt:lpstr>HGS創英角ﾎﾟｯﾌﾟ体</vt:lpstr>
      <vt:lpstr>HG丸ｺﾞｼｯｸM-PRO</vt:lpstr>
      <vt:lpstr>游ゴシック</vt:lpstr>
      <vt:lpstr>游ゴシック Light</vt:lpstr>
      <vt:lpstr>游明朝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本部事務局</cp:lastModifiedBy>
  <cp:revision>30</cp:revision>
  <cp:lastPrinted>2026-08-04T08:13:26Z</cp:lastPrinted>
  <dcterms:created xsi:type="dcterms:W3CDTF">2026-08-03T05:55:53Z</dcterms:created>
  <dcterms:modified xsi:type="dcterms:W3CDTF">2026-09-15T02:31:10Z</dcterms:modified>
</cp:coreProperties>
</file>